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1" r:id="rId4"/>
    <p:sldId id="274" r:id="rId5"/>
    <p:sldId id="272" r:id="rId6"/>
    <p:sldId id="273" r:id="rId7"/>
    <p:sldId id="270" r:id="rId8"/>
    <p:sldId id="258" r:id="rId9"/>
    <p:sldId id="259" r:id="rId10"/>
    <p:sldId id="269" r:id="rId11"/>
    <p:sldId id="267" r:id="rId12"/>
    <p:sldId id="266" r:id="rId13"/>
    <p:sldId id="261" r:id="rId14"/>
    <p:sldId id="268" r:id="rId15"/>
    <p:sldId id="260" r:id="rId16"/>
    <p:sldId id="262" r:id="rId17"/>
    <p:sldId id="263" r:id="rId18"/>
    <p:sldId id="264" r:id="rId19"/>
    <p:sldId id="26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-12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1295400"/>
            <a:ext cx="8228013" cy="1927225"/>
          </a:xfrm>
        </p:spPr>
        <p:txBody>
          <a:bodyPr tIns="0" bIns="0" anchor="b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199" y="3307976"/>
            <a:ext cx="8228013" cy="1066800"/>
          </a:xfrm>
        </p:spPr>
        <p:txBody>
          <a:bodyPr tIns="0" bIns="0"/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10/6/13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10/6/13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81001"/>
            <a:ext cx="3509683" cy="2209800"/>
          </a:xfrm>
        </p:spPr>
        <p:txBody>
          <a:bodyPr anchor="b"/>
          <a:lstStyle>
            <a:lvl1pPr algn="l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0" y="273050"/>
            <a:ext cx="365760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649071"/>
            <a:ext cx="3509683" cy="3388192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10/6/13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10/6/13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28600" y="1143000"/>
            <a:ext cx="4267200" cy="4267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10/6/13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90600" y="2590800"/>
            <a:ext cx="3505200" cy="3505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2479675" y="1260475"/>
            <a:ext cx="1254125" cy="12541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269875" y="762000"/>
            <a:ext cx="2092325" cy="20923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568388"/>
            <a:ext cx="8228013" cy="3468875"/>
          </a:xfrm>
        </p:spPr>
        <p:txBody>
          <a:bodyPr vert="eaVert"/>
          <a:lstStyle>
            <a:lvl5pPr>
              <a:defRPr/>
            </a:lvl5pPr>
            <a:lvl6pPr marL="1719072">
              <a:defRPr/>
            </a:lvl6pPr>
            <a:lvl7pPr marL="1719072">
              <a:defRPr/>
            </a:lvl7pPr>
            <a:lvl8pPr marL="1719072">
              <a:defRPr/>
            </a:lvl8pPr>
            <a:lvl9pPr marL="1719072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10/6/13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274638"/>
            <a:ext cx="1524000" cy="5851525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16859"/>
            <a:ext cx="6019800" cy="561564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10/6/13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10/6/13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10/6/13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36694"/>
            <a:ext cx="6400800" cy="1362075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399" y="3609695"/>
            <a:ext cx="5181601" cy="1500187"/>
          </a:xfrm>
        </p:spPr>
        <p:txBody>
          <a:bodyPr anchor="t" anchorCtr="0"/>
          <a:lstStyle>
            <a:lvl1pPr marL="0" indent="0" algn="r">
              <a:spcBef>
                <a:spcPts val="300"/>
              </a:spcBef>
              <a:buNone/>
              <a:defRPr sz="180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10/6/13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238999" y="6356350"/>
            <a:ext cx="14462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4753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tabLst/>
              <a:defRPr sz="1600"/>
            </a:lvl6pPr>
            <a:lvl7pPr marL="2173288" indent="-227013">
              <a:tabLst/>
              <a:defRPr sz="1600"/>
            </a:lvl7pPr>
            <a:lvl8pPr marL="2398713" indent="-227013">
              <a:tabLst/>
              <a:defRPr sz="1600"/>
            </a:lvl8pPr>
            <a:lvl9pPr marL="2625725" indent="-227013">
              <a:tabLst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10/6/13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1578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1578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10/6/13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784475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10/6/13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62000" y="4497070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10/6/13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10/6/13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739775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739775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10/6/13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4514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770094"/>
            <a:ext cx="7662864" cy="3267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10/6/13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8961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SzPct val="90000"/>
        <a:buFont typeface="Wingdings" pitchFamily="2" charset="2"/>
        <a:buChar char="S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2.gif"/><Relationship Id="rId3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Progressive Vocabulary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err="1" smtClean="0"/>
              <a:t>Freccia</a:t>
            </a:r>
            <a:r>
              <a:rPr lang="en-US" dirty="0" smtClean="0"/>
              <a:t> PowerPoint Presentation (2013)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924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Trust-busting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Government activities aimed at breaking up monopolies and </a:t>
            </a:r>
            <a:r>
              <a:rPr lang="en-US" dirty="0" smtClean="0"/>
              <a:t>trusts</a:t>
            </a:r>
          </a:p>
          <a:p>
            <a:endParaRPr lang="en-US" dirty="0" smtClean="0"/>
          </a:p>
          <a:p>
            <a:r>
              <a:rPr lang="en-US" dirty="0" smtClean="0"/>
              <a:t>Enforcement of the Sherman Anti-Trust Act</a:t>
            </a:r>
          </a:p>
          <a:p>
            <a:endParaRPr lang="en-US" dirty="0"/>
          </a:p>
          <a:p>
            <a:r>
              <a:rPr lang="en-US" i="1" dirty="0" smtClean="0"/>
              <a:t>Northern Securities Company v. United States </a:t>
            </a:r>
            <a:r>
              <a:rPr lang="en-US" dirty="0" smtClean="0"/>
              <a:t>(1904)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736" y="674688"/>
            <a:ext cx="5016264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430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Temperance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/>
              <a:t>social movement urging reduced or prohibited use of alcoholic beverages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0610" y="0"/>
            <a:ext cx="2693390" cy="44206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733" y="169607"/>
            <a:ext cx="2015476" cy="261004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3785" y="3070326"/>
            <a:ext cx="3635898" cy="354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3282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Suffragists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Women who sought</a:t>
            </a:r>
          </a:p>
          <a:p>
            <a:r>
              <a:rPr lang="en-US" dirty="0" smtClean="0"/>
              <a:t>the right to vote.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3661" r="1943" b="5478"/>
          <a:stretch/>
        </p:blipFill>
        <p:spPr>
          <a:xfrm>
            <a:off x="3247628" y="898309"/>
            <a:ext cx="5912449" cy="4950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1765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19</a:t>
            </a:r>
            <a:r>
              <a:rPr lang="en-US" baseline="30000" dirty="0" smtClean="0"/>
              <a:t>th</a:t>
            </a:r>
            <a:r>
              <a:rPr lang="en-US" dirty="0" smtClean="0"/>
              <a:t> Amendment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Prohibits </a:t>
            </a:r>
            <a:r>
              <a:rPr lang="en-US" dirty="0"/>
              <a:t>any United States citizen to be denied the right to vote based on </a:t>
            </a:r>
            <a:r>
              <a:rPr lang="en-US" dirty="0" smtClean="0"/>
              <a:t>sex.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7311" y="3970125"/>
            <a:ext cx="4292600" cy="2743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624" y="232674"/>
            <a:ext cx="5477375" cy="352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1810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Prohibition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legal act of </a:t>
            </a:r>
            <a:r>
              <a:rPr lang="en-US" i="1" dirty="0"/>
              <a:t>prohibiting</a:t>
            </a:r>
            <a:r>
              <a:rPr lang="en-US" dirty="0"/>
              <a:t> the manufacture, transportation and sale of alcohol and </a:t>
            </a:r>
            <a:r>
              <a:rPr lang="en-US" dirty="0" smtClean="0"/>
              <a:t>alcoholic beverages</a:t>
            </a:r>
            <a:endParaRPr lang="en-US" dirty="0"/>
          </a:p>
        </p:txBody>
      </p:sp>
      <p:pic>
        <p:nvPicPr>
          <p:cNvPr id="5" name="Picture 4" descr="Homer vs. the 18th Amendment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008" y="2"/>
            <a:ext cx="5113992" cy="38354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b="7718"/>
          <a:stretch/>
        </p:blipFill>
        <p:spPr>
          <a:xfrm>
            <a:off x="3810334" y="3369112"/>
            <a:ext cx="5333665" cy="3478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328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18</a:t>
            </a:r>
            <a:r>
              <a:rPr lang="en-US" baseline="30000" dirty="0" smtClean="0"/>
              <a:t>th</a:t>
            </a:r>
            <a:r>
              <a:rPr lang="en-US" dirty="0" smtClean="0"/>
              <a:t> Amendment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The legal banning of alcohol in the United States.</a:t>
            </a:r>
          </a:p>
          <a:p>
            <a:endParaRPr lang="en-US" dirty="0"/>
          </a:p>
          <a:p>
            <a:r>
              <a:rPr lang="en-US" dirty="0" smtClean="0"/>
              <a:t>Enforced by the Volstead Act</a:t>
            </a:r>
          </a:p>
          <a:p>
            <a:endParaRPr lang="en-US" dirty="0"/>
          </a:p>
          <a:p>
            <a:r>
              <a:rPr lang="en-US" dirty="0" smtClean="0"/>
              <a:t>Overturned fourteen years later with the 21</a:t>
            </a:r>
            <a:r>
              <a:rPr lang="en-US" baseline="30000" dirty="0" smtClean="0"/>
              <a:t>st</a:t>
            </a:r>
            <a:r>
              <a:rPr lang="en-US" dirty="0" smtClean="0"/>
              <a:t> Amendment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15021"/>
          <a:stretch/>
        </p:blipFill>
        <p:spPr>
          <a:xfrm>
            <a:off x="4079421" y="83101"/>
            <a:ext cx="4971462" cy="23763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421" y="2649071"/>
            <a:ext cx="4971462" cy="3968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1810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Is </a:t>
            </a:r>
            <a:r>
              <a:rPr lang="en-US" dirty="0"/>
              <a:t>an election that narrows the field of candidates before an election for office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4606" y="205445"/>
            <a:ext cx="4842275" cy="28327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1724" y="3274501"/>
            <a:ext cx="4563665" cy="342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1810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</a:t>
            </a:r>
            <a:r>
              <a:rPr lang="en-US" dirty="0" smtClean="0"/>
              <a:t>nitiative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A  </a:t>
            </a:r>
            <a:r>
              <a:rPr lang="en-US" dirty="0"/>
              <a:t>means by which a petition signed by a certain minimum number of registered voters can force a public </a:t>
            </a:r>
            <a:r>
              <a:rPr lang="en-US" dirty="0" smtClean="0"/>
              <a:t>vote</a:t>
            </a:r>
          </a:p>
          <a:p>
            <a:endParaRPr lang="en-US" dirty="0"/>
          </a:p>
          <a:p>
            <a:r>
              <a:rPr lang="en-US" dirty="0" smtClean="0"/>
              <a:t>24 states allow this method of direct democracy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882" y="121399"/>
            <a:ext cx="5019403" cy="35852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0280" y="3803137"/>
            <a:ext cx="3878305" cy="2919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1810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Referendum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Is </a:t>
            </a:r>
            <a:r>
              <a:rPr lang="en-US" dirty="0"/>
              <a:t>a direct vote in which an entire electorate is asked to either accept or reject a particular proposal, usually a piece of legislation which has been passed into </a:t>
            </a:r>
            <a:r>
              <a:rPr lang="en-US" dirty="0" smtClean="0"/>
              <a:t>law</a:t>
            </a:r>
          </a:p>
          <a:p>
            <a:endParaRPr lang="en-US" dirty="0"/>
          </a:p>
          <a:p>
            <a:r>
              <a:rPr lang="en-US" dirty="0" smtClean="0"/>
              <a:t>24 states allow this method of direct democracy (including Delaware).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8177" y="3343600"/>
            <a:ext cx="4856755" cy="30373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26253" b="35071"/>
          <a:stretch/>
        </p:blipFill>
        <p:spPr>
          <a:xfrm>
            <a:off x="3713871" y="546550"/>
            <a:ext cx="5430129" cy="249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3282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Recall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/>
              <a:t>procedure by which voters can remove an elected official from office through a direct vote before his or her term has </a:t>
            </a:r>
            <a:r>
              <a:rPr lang="en-US" dirty="0" smtClean="0"/>
              <a:t>ended</a:t>
            </a:r>
          </a:p>
          <a:p>
            <a:endParaRPr lang="en-US" dirty="0"/>
          </a:p>
          <a:p>
            <a:r>
              <a:rPr lang="en-US" dirty="0" smtClean="0"/>
              <a:t>18 states allow recall elections for state officials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1882" y="3478469"/>
            <a:ext cx="4796748" cy="31978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1828" y="139875"/>
            <a:ext cx="3377335" cy="324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328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Progressive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Belief that advances </a:t>
            </a:r>
            <a:r>
              <a:rPr lang="en-US" dirty="0"/>
              <a:t>in </a:t>
            </a:r>
            <a:r>
              <a:rPr lang="en-US" dirty="0" smtClean="0"/>
              <a:t> science</a:t>
            </a:r>
            <a:r>
              <a:rPr lang="en-US" dirty="0"/>
              <a:t>, technology, economic development, and social organization, can improve the human </a:t>
            </a:r>
            <a:r>
              <a:rPr lang="en-US" dirty="0" smtClean="0"/>
              <a:t>condition</a:t>
            </a:r>
          </a:p>
          <a:p>
            <a:endParaRPr lang="en-US" dirty="0"/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More say for the people</a:t>
            </a:r>
          </a:p>
          <a:p>
            <a:r>
              <a:rPr lang="en-US" dirty="0" smtClean="0"/>
              <a:t>	        Vs.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Experts running the show</a:t>
            </a:r>
            <a:endParaRPr lang="en-US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7538" y="0"/>
            <a:ext cx="44564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632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Workers seeking better hours, better pay, safer work places, and right to organize</a:t>
            </a:r>
          </a:p>
          <a:p>
            <a:endParaRPr lang="en-US" dirty="0" smtClean="0"/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Knights of Labor</a:t>
            </a:r>
            <a:endParaRPr lang="en-US" dirty="0"/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American Federation of Labor</a:t>
            </a:r>
            <a:endParaRPr lang="en-US" dirty="0"/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Congress of Industrial Organizations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551" y="3750921"/>
            <a:ext cx="3209625" cy="30727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7391" y="3689633"/>
            <a:ext cx="3972791" cy="29795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6993" y="0"/>
            <a:ext cx="5342603" cy="360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961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worker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649070"/>
            <a:ext cx="3509683" cy="4020155"/>
          </a:xfrm>
        </p:spPr>
        <p:txBody>
          <a:bodyPr>
            <a:normAutofit/>
          </a:bodyPr>
          <a:lstStyle/>
          <a:p>
            <a:r>
              <a:rPr lang="en-US" dirty="0" smtClean="0"/>
              <a:t>Blue Collar worker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Wage worker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Manual labor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Skilled / unskilled</a:t>
            </a:r>
          </a:p>
          <a:p>
            <a:pPr marL="342900" indent="-342900">
              <a:buFont typeface="Arial"/>
              <a:buChar char="•"/>
            </a:pPr>
            <a:endParaRPr lang="en-US" dirty="0"/>
          </a:p>
          <a:p>
            <a:r>
              <a:rPr lang="en-US" dirty="0" smtClean="0"/>
              <a:t>White Collar worker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Salary worker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Office work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Skilled / managerial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551" y="3750921"/>
            <a:ext cx="3209625" cy="30727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7391" y="3689633"/>
            <a:ext cx="3972791" cy="29795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6993" y="0"/>
            <a:ext cx="5342603" cy="360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304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Socialism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When the people control the means of production.</a:t>
            </a:r>
          </a:p>
          <a:p>
            <a:endParaRPr lang="en-US" dirty="0"/>
          </a:p>
          <a:p>
            <a:r>
              <a:rPr lang="en-US" dirty="0" smtClean="0"/>
              <a:t>Receive what you put into your work.</a:t>
            </a:r>
          </a:p>
          <a:p>
            <a:endParaRPr lang="en-US" dirty="0"/>
          </a:p>
          <a:p>
            <a:r>
              <a:rPr lang="en-US" dirty="0" smtClean="0"/>
              <a:t>Different from communism, which gives according to need.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0"/>
            <a:ext cx="3200400" cy="3200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0320" y="3200400"/>
            <a:ext cx="2773680" cy="3657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0531" y="2359507"/>
            <a:ext cx="2428151" cy="2428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286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Anarchy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18755" r="18755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Seek to “replace </a:t>
            </a:r>
            <a:r>
              <a:rPr lang="en-US" dirty="0"/>
              <a:t>the privilege and authority of the State" with the "free and spontaneous organization of labor</a:t>
            </a:r>
            <a:r>
              <a:rPr lang="en-US" dirty="0" smtClean="0"/>
              <a:t>.”</a:t>
            </a:r>
            <a:endParaRPr lang="en-US" dirty="0"/>
          </a:p>
          <a:p>
            <a:endParaRPr lang="en-US" dirty="0" smtClean="0"/>
          </a:p>
          <a:p>
            <a:r>
              <a:rPr lang="en-US" dirty="0"/>
              <a:t>Goal</a:t>
            </a:r>
            <a:r>
              <a:rPr lang="en-US" dirty="0" smtClean="0"/>
              <a:t>:  </a:t>
            </a:r>
            <a:r>
              <a:rPr lang="en-US" dirty="0"/>
              <a:t>a utopian society of individuals who enjoy complete freedom without government </a:t>
            </a:r>
          </a:p>
        </p:txBody>
      </p:sp>
    </p:spTree>
    <p:extLst>
      <p:ext uri="{BB962C8B-B14F-4D97-AF65-F5344CB8AC3E}">
        <p14:creationId xmlns:p14="http://schemas.microsoft.com/office/powerpoint/2010/main" val="1264881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Muckraker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To search for and expose misconduct in public life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smtClean="0"/>
              <a:t>(An investigative journalist)</a:t>
            </a:r>
          </a:p>
          <a:p>
            <a:endParaRPr lang="en-US" dirty="0"/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Jacob Riis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Lincoln Steffens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Ida Tarbell</a:t>
            </a:r>
          </a:p>
          <a:p>
            <a:pPr marL="342900" indent="-342900">
              <a:buFont typeface="Arial"/>
              <a:buChar char="•"/>
            </a:pPr>
            <a:r>
              <a:rPr lang="en-US" dirty="0" smtClean="0"/>
              <a:t>Upton Sinclair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545" y="2921000"/>
            <a:ext cx="4855171" cy="38258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673" y="238127"/>
            <a:ext cx="1716969" cy="26253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3300" y="238126"/>
            <a:ext cx="1660525" cy="26253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6700" y="173861"/>
            <a:ext cx="1760818" cy="268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5540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16</a:t>
            </a:r>
            <a:r>
              <a:rPr lang="en-US" baseline="30000" dirty="0" smtClean="0"/>
              <a:t>th</a:t>
            </a:r>
            <a:r>
              <a:rPr lang="en-US" dirty="0" smtClean="0"/>
              <a:t> Amendment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Allows </a:t>
            </a:r>
            <a:r>
              <a:rPr lang="en-US" dirty="0"/>
              <a:t>the Congress to levy an income tax without apportioning it among the states or basing it on </a:t>
            </a:r>
            <a:r>
              <a:rPr lang="en-US" dirty="0" smtClean="0"/>
              <a:t>Census results.</a:t>
            </a:r>
          </a:p>
          <a:p>
            <a:endParaRPr lang="en-US" dirty="0"/>
          </a:p>
          <a:p>
            <a:r>
              <a:rPr lang="en-US" dirty="0" smtClean="0"/>
              <a:t>Delaware was the ratifying vote for this amendment in 1913!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77800"/>
            <a:ext cx="4445000" cy="3136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9750" y="3345709"/>
            <a:ext cx="4794250" cy="3202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181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17</a:t>
            </a:r>
            <a:r>
              <a:rPr lang="en-US" baseline="30000" dirty="0" smtClean="0"/>
              <a:t>th</a:t>
            </a:r>
            <a:r>
              <a:rPr lang="en-US" dirty="0" smtClean="0"/>
              <a:t> Amendment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The direct </a:t>
            </a:r>
            <a:r>
              <a:rPr lang="en-US" dirty="0"/>
              <a:t>election of United States Senators by popular vote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4539" y="180579"/>
            <a:ext cx="4964211" cy="32329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5694" t="37835" r="6180" b="36065"/>
          <a:stretch/>
        </p:blipFill>
        <p:spPr>
          <a:xfrm>
            <a:off x="269874" y="4346768"/>
            <a:ext cx="3681133" cy="10902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5750" y="3613249"/>
            <a:ext cx="4953000" cy="295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1810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Genesis">
  <a:themeElements>
    <a:clrScheme name="Ge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Genesis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Genesis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00000"/>
                <a:greenMod val="110000"/>
              </a:schemeClr>
            </a:gs>
            <a:gs pos="75000">
              <a:schemeClr val="phClr">
                <a:tint val="40000"/>
                <a:satMod val="150000"/>
                <a:redMod val="100000"/>
                <a:blueMod val="100000"/>
              </a:schemeClr>
            </a:gs>
            <a:gs pos="100000">
              <a:schemeClr val="phClr">
                <a:tint val="60000"/>
                <a:satMod val="120000"/>
                <a:redMod val="100000"/>
                <a:blueMod val="100000"/>
              </a:schemeClr>
            </a:gs>
          </a:gsLst>
          <a:path path="circle">
            <a:fillToRect l="25000" t="25000" r="5000" b="5000"/>
          </a:path>
        </a:gradFill>
        <a:gradFill rotWithShape="1">
          <a:gsLst>
            <a:gs pos="0">
              <a:schemeClr val="phClr">
                <a:tint val="50000"/>
                <a:shade val="100000"/>
                <a:alpha val="100000"/>
                <a:satMod val="150000"/>
              </a:schemeClr>
            </a:gs>
            <a:gs pos="40000">
              <a:schemeClr val="phClr">
                <a:tint val="70000"/>
                <a:shade val="100000"/>
                <a:alpha val="100000"/>
                <a:satMod val="150000"/>
              </a:schemeClr>
            </a:gs>
            <a:gs pos="100000">
              <a:schemeClr val="phClr">
                <a:shade val="90000"/>
                <a:satMod val="11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11400000" sx="102000" sy="101000" algn="tl" rotWithShape="0">
              <a:srgbClr val="000000">
                <a:alpha val="35000"/>
              </a:srgbClr>
            </a:outerShdw>
          </a:effectLst>
          <a:scene3d>
            <a:camera prst="perspectiveFront" fov="4800000"/>
            <a:lightRig rig="morning" dir="tl"/>
          </a:scene3d>
          <a:sp3d prstMaterial="softmetal">
            <a:bevelT w="0" h="0"/>
          </a:sp3d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reflection blurRad="101600" stA="40000" endPos="50000" dist="63500" dir="5400000" fadeDir="7200000" sy="-100000" kx="300000" rotWithShape="0"/>
          </a:effectLst>
          <a:scene3d>
            <a:camera prst="orthographicFront">
              <a:rot lat="0" lon="0" rev="0"/>
            </a:camera>
            <a:lightRig rig="chilly" dir="tr">
              <a:rot lat="0" lon="0" rev="1200000"/>
            </a:lightRig>
          </a:scene3d>
          <a:sp3d prstMaterial="plastic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1"/>
          <a:stretch/>
        </a:blipFill>
        <a:blipFill rotWithShape="1">
          <a:blip xmlns:r="http://schemas.openxmlformats.org/officeDocument/2006/relationships" r:embed="rId2"/>
          <a:stretch/>
        </a:blipFill>
        <a:blipFill rotWithShape="1">
          <a:blip xmlns:r="http://schemas.openxmlformats.org/officeDocument/2006/relationships" r:embed="rId3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Genesis.thmx</Template>
  <TotalTime>650</TotalTime>
  <Words>457</Words>
  <Application>Microsoft Macintosh PowerPoint</Application>
  <PresentationFormat>On-screen Show (4:3)</PresentationFormat>
  <Paragraphs>84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Genesis</vt:lpstr>
      <vt:lpstr>Progressive Vocabulary</vt:lpstr>
      <vt:lpstr>Progressive</vt:lpstr>
      <vt:lpstr>Unions</vt:lpstr>
      <vt:lpstr>Types of worker</vt:lpstr>
      <vt:lpstr>Socialism</vt:lpstr>
      <vt:lpstr>Anarchy</vt:lpstr>
      <vt:lpstr>Muckraker</vt:lpstr>
      <vt:lpstr>The 16th Amendment</vt:lpstr>
      <vt:lpstr>The 17th Amendment</vt:lpstr>
      <vt:lpstr>Trust-busting</vt:lpstr>
      <vt:lpstr>Temperance</vt:lpstr>
      <vt:lpstr>Suffragists</vt:lpstr>
      <vt:lpstr>The 19th Amendment</vt:lpstr>
      <vt:lpstr>Prohibition</vt:lpstr>
      <vt:lpstr>The 18th Amendment</vt:lpstr>
      <vt:lpstr>Primary</vt:lpstr>
      <vt:lpstr>Initiative </vt:lpstr>
      <vt:lpstr>Referendum</vt:lpstr>
      <vt:lpstr>Recall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Progressives in a Glance</dc:title>
  <dc:creator>End User</dc:creator>
  <cp:lastModifiedBy>End User</cp:lastModifiedBy>
  <cp:revision>15</cp:revision>
  <dcterms:created xsi:type="dcterms:W3CDTF">2013-02-12T00:14:11Z</dcterms:created>
  <dcterms:modified xsi:type="dcterms:W3CDTF">2013-10-07T00:51:17Z</dcterms:modified>
</cp:coreProperties>
</file>